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0" r:id="rId7"/>
    <p:sldId id="264" r:id="rId8"/>
    <p:sldId id="265" r:id="rId9"/>
    <p:sldId id="266" r:id="rId10"/>
    <p:sldId id="261" r:id="rId11"/>
    <p:sldId id="262"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2AE4843-BABC-4F69-9DBC-5F1E2210885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2387610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AE4843-BABC-4F69-9DBC-5F1E2210885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506685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AE4843-BABC-4F69-9DBC-5F1E2210885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282721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2AE4843-BABC-4F69-9DBC-5F1E2210885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2121887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AE4843-BABC-4F69-9DBC-5F1E2210885A}" type="datetimeFigureOut">
              <a:rPr lang="en-GB" smtClean="0"/>
              <a:t>13/06/2022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39353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2AE4843-BABC-4F69-9DBC-5F1E2210885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985913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2AE4843-BABC-4F69-9DBC-5F1E2210885A}" type="datetimeFigureOut">
              <a:rPr lang="en-GB" smtClean="0"/>
              <a:t>13/06/2022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310098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2AE4843-BABC-4F69-9DBC-5F1E2210885A}" type="datetimeFigureOut">
              <a:rPr lang="en-GB" smtClean="0"/>
              <a:t>13/06/2022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40226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AE4843-BABC-4F69-9DBC-5F1E2210885A}" type="datetimeFigureOut">
              <a:rPr lang="en-GB" smtClean="0"/>
              <a:t>13/06/2022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3442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E4843-BABC-4F69-9DBC-5F1E2210885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2533167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AE4843-BABC-4F69-9DBC-5F1E2210885A}" type="datetimeFigureOut">
              <a:rPr lang="en-GB" smtClean="0"/>
              <a:t>13/06/2022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DA13C7B-9281-4CA2-BD96-E49EDFE5037F}" type="slidenum">
              <a:rPr lang="en-GB" smtClean="0"/>
              <a:t>‹#›</a:t>
            </a:fld>
            <a:endParaRPr lang="en-GB"/>
          </a:p>
        </p:txBody>
      </p:sp>
    </p:spTree>
    <p:extLst>
      <p:ext uri="{BB962C8B-B14F-4D97-AF65-F5344CB8AC3E}">
        <p14:creationId xmlns:p14="http://schemas.microsoft.com/office/powerpoint/2010/main" val="4142180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AE4843-BABC-4F69-9DBC-5F1E2210885A}" type="datetimeFigureOut">
              <a:rPr lang="en-GB" smtClean="0"/>
              <a:t>13/06/2022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13C7B-9281-4CA2-BD96-E49EDFE5037F}" type="slidenum">
              <a:rPr lang="en-GB" smtClean="0"/>
              <a:t>‹#›</a:t>
            </a:fld>
            <a:endParaRPr lang="en-GB"/>
          </a:p>
        </p:txBody>
      </p:sp>
    </p:spTree>
    <p:extLst>
      <p:ext uri="{BB962C8B-B14F-4D97-AF65-F5344CB8AC3E}">
        <p14:creationId xmlns:p14="http://schemas.microsoft.com/office/powerpoint/2010/main" val="619796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Village Prim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091" y="698501"/>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150421" y="2758160"/>
            <a:ext cx="4686300" cy="3514725"/>
          </a:xfrm>
          <a:prstGeom prst="rect">
            <a:avLst/>
          </a:prstGeom>
        </p:spPr>
      </p:pic>
      <p:sp>
        <p:nvSpPr>
          <p:cNvPr id="5" name="TextBox 4"/>
          <p:cNvSpPr txBox="1"/>
          <p:nvPr/>
        </p:nvSpPr>
        <p:spPr>
          <a:xfrm>
            <a:off x="9004150" y="6088219"/>
            <a:ext cx="3065930" cy="369332"/>
          </a:xfrm>
          <a:prstGeom prst="rect">
            <a:avLst/>
          </a:prstGeom>
          <a:noFill/>
        </p:spPr>
        <p:txBody>
          <a:bodyPr wrap="square" rtlCol="0">
            <a:spAutoFit/>
          </a:bodyPr>
          <a:lstStyle/>
          <a:p>
            <a:r>
              <a:rPr lang="en-GB" dirty="0"/>
              <a:t>Updated: May 2022</a:t>
            </a:r>
          </a:p>
        </p:txBody>
      </p:sp>
    </p:spTree>
    <p:extLst>
      <p:ext uri="{BB962C8B-B14F-4D97-AF65-F5344CB8AC3E}">
        <p14:creationId xmlns:p14="http://schemas.microsoft.com/office/powerpoint/2010/main" val="2966736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55464" y="106143"/>
            <a:ext cx="9456004" cy="6628144"/>
          </a:xfrm>
          <a:prstGeom prst="rect">
            <a:avLst/>
          </a:prstGeom>
        </p:spPr>
      </p:pic>
    </p:spTree>
    <p:extLst>
      <p:ext uri="{BB962C8B-B14F-4D97-AF65-F5344CB8AC3E}">
        <p14:creationId xmlns:p14="http://schemas.microsoft.com/office/powerpoint/2010/main" val="44768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12433" y="82194"/>
            <a:ext cx="9492414" cy="6641335"/>
          </a:xfrm>
          <a:prstGeom prst="rect">
            <a:avLst/>
          </a:prstGeom>
        </p:spPr>
      </p:pic>
    </p:spTree>
    <p:extLst>
      <p:ext uri="{BB962C8B-B14F-4D97-AF65-F5344CB8AC3E}">
        <p14:creationId xmlns:p14="http://schemas.microsoft.com/office/powerpoint/2010/main" val="41526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6766" y="171338"/>
            <a:ext cx="8767034" cy="6005625"/>
          </a:xfrm>
        </p:spPr>
        <p:txBody>
          <a:bodyPr>
            <a:normAutofit fontScale="77500" lnSpcReduction="20000"/>
          </a:bodyPr>
          <a:lstStyle/>
          <a:p>
            <a:pPr marL="0" indent="0">
              <a:buNone/>
            </a:pPr>
            <a:r>
              <a:rPr lang="en-GB" dirty="0"/>
              <a:t>As parents you will be kept informed, by your child’s class teacher or the SENDCO, of what is going on in school in the following different ways: </a:t>
            </a:r>
          </a:p>
          <a:p>
            <a:r>
              <a:rPr lang="en-GB" dirty="0"/>
              <a:t>Face to face conversations</a:t>
            </a:r>
          </a:p>
          <a:p>
            <a:r>
              <a:rPr lang="en-GB" dirty="0"/>
              <a:t>Phone calls </a:t>
            </a:r>
          </a:p>
          <a:p>
            <a:r>
              <a:rPr lang="en-GB" dirty="0"/>
              <a:t>Meetings to review and share IEP’s. </a:t>
            </a:r>
          </a:p>
          <a:p>
            <a:r>
              <a:rPr lang="en-GB" dirty="0"/>
              <a:t>Parents meeting </a:t>
            </a:r>
          </a:p>
          <a:p>
            <a:r>
              <a:rPr lang="en-GB" dirty="0"/>
              <a:t>And any other meeting that may be held to update of discuss your child </a:t>
            </a:r>
          </a:p>
          <a:p>
            <a:r>
              <a:rPr lang="en-GB" dirty="0"/>
              <a:t>If your child has an Education Health Care plan (previously called a Statement of Special Needs) there is an annual review that will be held. </a:t>
            </a:r>
          </a:p>
          <a:p>
            <a:endParaRPr lang="en-GB" dirty="0"/>
          </a:p>
          <a:p>
            <a:r>
              <a:rPr lang="en-GB" dirty="0"/>
              <a:t>You are always welcome to arrange a meeting with your child’s classroom teacher or the SENCO Miss Begley. The best way to do this is ring the school on 01642 676768 to arrange a mutually agreeable time for yourself and the member of staff you wish to speak to. </a:t>
            </a:r>
          </a:p>
          <a:p>
            <a:r>
              <a:rPr lang="en-GB" dirty="0"/>
              <a:t>Potentially there could be several people working with your child at any one time. To keep track of all the major communication any meeting, phone call or report about your child is kept in their own individual SEN file and each file has a communication log which allows The SENCO to keep up to date with the most current information.</a:t>
            </a:r>
          </a:p>
        </p:txBody>
      </p:sp>
      <p:pic>
        <p:nvPicPr>
          <p:cNvPr id="4" name="Picture 3"/>
          <p:cNvPicPr>
            <a:picLocks noChangeAspect="1"/>
          </p:cNvPicPr>
          <p:nvPr/>
        </p:nvPicPr>
        <p:blipFill>
          <a:blip r:embed="rId2"/>
          <a:stretch>
            <a:fillRect/>
          </a:stretch>
        </p:blipFill>
        <p:spPr>
          <a:xfrm>
            <a:off x="224566" y="171338"/>
            <a:ext cx="2362200" cy="2190750"/>
          </a:xfrm>
          <a:prstGeom prst="rect">
            <a:avLst/>
          </a:prstGeom>
        </p:spPr>
      </p:pic>
    </p:spTree>
    <p:extLst>
      <p:ext uri="{BB962C8B-B14F-4D97-AF65-F5344CB8AC3E}">
        <p14:creationId xmlns:p14="http://schemas.microsoft.com/office/powerpoint/2010/main" val="3652098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8954" y="194646"/>
            <a:ext cx="8954845" cy="5982317"/>
          </a:xfrm>
        </p:spPr>
        <p:txBody>
          <a:bodyPr>
            <a:normAutofit fontScale="70000" lnSpcReduction="20000"/>
          </a:bodyPr>
          <a:lstStyle/>
          <a:p>
            <a:pPr marL="0" indent="0">
              <a:buNone/>
            </a:pPr>
            <a:r>
              <a:rPr lang="en-GB" dirty="0"/>
              <a:t>The staff at Village Primary School are reflective and proactive professionals who review learning on often a lesson by lesson basis. Children with SEN need small, achievable targets to ensure they feel successful. </a:t>
            </a:r>
          </a:p>
          <a:p>
            <a:pPr marL="0" indent="0">
              <a:buNone/>
            </a:pPr>
            <a:r>
              <a:rPr lang="en-GB" dirty="0"/>
              <a:t>The active reviewing of targets and learning can be seen in: </a:t>
            </a:r>
          </a:p>
          <a:p>
            <a:r>
              <a:rPr lang="en-GB" dirty="0"/>
              <a:t>The marking of children’s work in books</a:t>
            </a:r>
          </a:p>
          <a:p>
            <a:r>
              <a:rPr lang="en-GB" dirty="0"/>
              <a:t>Children are encouraged to reflect and respond to the marking and therefore become involved in their progress. </a:t>
            </a:r>
          </a:p>
          <a:p>
            <a:r>
              <a:rPr lang="en-GB" dirty="0"/>
              <a:t>IEP’s are regularly annotated by all staff working with that child to ensure that things that are working, as well as areas of concern are noted for all to see. </a:t>
            </a:r>
          </a:p>
          <a:p>
            <a:r>
              <a:rPr lang="en-GB" dirty="0"/>
              <a:t>The majority of the interventions have a clear entry and exit criteria and so progress is measurable at the end of the intervention. </a:t>
            </a:r>
          </a:p>
          <a:p>
            <a:r>
              <a:rPr lang="en-GB" dirty="0"/>
              <a:t>Senior leaders require an update of children’s levels every term which will draw on IEP’s and the intervention data so in effect children’s learning is being reviewed every term. </a:t>
            </a:r>
          </a:p>
          <a:p>
            <a:r>
              <a:rPr lang="en-GB" dirty="0"/>
              <a:t>Where required this will lead to adaption’s or amendments to the provision being provided to individual children and again will be noted on the child’s IEP. </a:t>
            </a:r>
          </a:p>
          <a:p>
            <a:r>
              <a:rPr lang="en-GB" dirty="0"/>
              <a:t>The IEP’s will then be reviewed and updated each term by the class teacher and in conjunction with the SENCO, child and parent/carer. </a:t>
            </a:r>
          </a:p>
          <a:p>
            <a:r>
              <a:rPr lang="en-GB" dirty="0"/>
              <a:t>At the end of each school year your child will receive a school report identifying things they have achieved and the next steps in their learning</a:t>
            </a:r>
          </a:p>
        </p:txBody>
      </p:sp>
      <p:pic>
        <p:nvPicPr>
          <p:cNvPr id="4" name="Picture 3"/>
          <p:cNvPicPr>
            <a:picLocks noChangeAspect="1"/>
          </p:cNvPicPr>
          <p:nvPr/>
        </p:nvPicPr>
        <p:blipFill>
          <a:blip r:embed="rId2"/>
          <a:stretch>
            <a:fillRect/>
          </a:stretch>
        </p:blipFill>
        <p:spPr>
          <a:xfrm>
            <a:off x="184561" y="194646"/>
            <a:ext cx="2076450" cy="1885950"/>
          </a:xfrm>
          <a:prstGeom prst="rect">
            <a:avLst/>
          </a:prstGeom>
        </p:spPr>
      </p:pic>
    </p:spTree>
    <p:extLst>
      <p:ext uri="{BB962C8B-B14F-4D97-AF65-F5344CB8AC3E}">
        <p14:creationId xmlns:p14="http://schemas.microsoft.com/office/powerpoint/2010/main" val="10398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01258" y="203723"/>
            <a:ext cx="9344025" cy="6515100"/>
          </a:xfrm>
          <a:prstGeom prst="rect">
            <a:avLst/>
          </a:prstGeom>
        </p:spPr>
      </p:pic>
    </p:spTree>
    <p:extLst>
      <p:ext uri="{BB962C8B-B14F-4D97-AF65-F5344CB8AC3E}">
        <p14:creationId xmlns:p14="http://schemas.microsoft.com/office/powerpoint/2010/main" val="2924607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102" y="267091"/>
            <a:ext cx="8733697" cy="5909872"/>
          </a:xfrm>
        </p:spPr>
        <p:txBody>
          <a:bodyPr>
            <a:normAutofit fontScale="85000" lnSpcReduction="20000"/>
          </a:bodyPr>
          <a:lstStyle/>
          <a:p>
            <a:pPr marL="0" indent="0">
              <a:buNone/>
            </a:pPr>
            <a:r>
              <a:rPr lang="en-GB" dirty="0"/>
              <a:t>At Village Primary school we strive to provide quality first teaching with differentiation for all children whatever their ability. This provision includes:  </a:t>
            </a:r>
          </a:p>
          <a:p>
            <a:r>
              <a:rPr lang="en-GB" dirty="0"/>
              <a:t>Consistency and continuity of expectations throughout school. </a:t>
            </a:r>
          </a:p>
          <a:p>
            <a:r>
              <a:rPr lang="en-GB" dirty="0"/>
              <a:t> Classrooms that are well organised, labelled and resources to support learning accessible. </a:t>
            </a:r>
          </a:p>
          <a:p>
            <a:r>
              <a:rPr lang="en-GB" dirty="0"/>
              <a:t>A range of high quality, multisensory resources to support children and their learning. </a:t>
            </a:r>
          </a:p>
          <a:p>
            <a:r>
              <a:rPr lang="en-GB" dirty="0"/>
              <a:t>Reflective teachers, who plan, deliver, review and assess well differentiated lessons that cater for a variety of learning styles. </a:t>
            </a:r>
          </a:p>
          <a:p>
            <a:r>
              <a:rPr lang="en-GB" dirty="0"/>
              <a:t>Teaching assistants, that under teacher’s guidance support whole class teacher, group work or deliver differentiated activities. </a:t>
            </a:r>
          </a:p>
          <a:p>
            <a:r>
              <a:rPr lang="en-GB" dirty="0"/>
              <a:t> A range of CPD (continuous professional development i.e. training) opportunities for all staff to ensure all adults working with children have up-to-date knowledge, training and relevant qualifications for the presenting needs in school. </a:t>
            </a:r>
          </a:p>
          <a:p>
            <a:r>
              <a:rPr lang="en-GB" dirty="0"/>
              <a:t>Where appropriate, children will be involved in all discussion relating to decisions around their learning and needs. </a:t>
            </a:r>
          </a:p>
        </p:txBody>
      </p:sp>
      <p:pic>
        <p:nvPicPr>
          <p:cNvPr id="4" name="Picture 3"/>
          <p:cNvPicPr>
            <a:picLocks noChangeAspect="1"/>
          </p:cNvPicPr>
          <p:nvPr/>
        </p:nvPicPr>
        <p:blipFill>
          <a:blip r:embed="rId2"/>
          <a:stretch>
            <a:fillRect/>
          </a:stretch>
        </p:blipFill>
        <p:spPr>
          <a:xfrm>
            <a:off x="191228" y="267091"/>
            <a:ext cx="2428875" cy="2257425"/>
          </a:xfrm>
          <a:prstGeom prst="rect">
            <a:avLst/>
          </a:prstGeom>
        </p:spPr>
      </p:pic>
    </p:spTree>
    <p:extLst>
      <p:ext uri="{BB962C8B-B14F-4D97-AF65-F5344CB8AC3E}">
        <p14:creationId xmlns:p14="http://schemas.microsoft.com/office/powerpoint/2010/main" val="3372264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0102" y="267091"/>
            <a:ext cx="8733697" cy="5909872"/>
          </a:xfrm>
        </p:spPr>
        <p:txBody>
          <a:bodyPr>
            <a:normAutofit fontScale="92500" lnSpcReduction="20000"/>
          </a:bodyPr>
          <a:lstStyle/>
          <a:p>
            <a:pPr marL="0" indent="0">
              <a:buNone/>
            </a:pPr>
            <a:r>
              <a:rPr lang="en-GB" dirty="0"/>
              <a:t>Through our school assessment it may be identified that a child with SEND may need adapted arrangements when it comes to formal assessments such KS2 SAT’s i.e. extra time. </a:t>
            </a:r>
          </a:p>
          <a:p>
            <a:pPr marL="0" indent="0">
              <a:buNone/>
            </a:pPr>
            <a:r>
              <a:rPr lang="en-GB" dirty="0"/>
              <a:t>If this applies to your child this will be discussed with you at the beginning of the relevant year. </a:t>
            </a:r>
          </a:p>
          <a:p>
            <a:pPr marL="0" indent="0">
              <a:buNone/>
            </a:pPr>
            <a:r>
              <a:rPr lang="en-GB" dirty="0"/>
              <a:t>Should you find you feel your child’s SEND issues are not being dealt with in a way you deem appropriate, after speaking to Miss Begley and Mr </a:t>
            </a:r>
            <a:r>
              <a:rPr lang="en-GB" dirty="0" err="1"/>
              <a:t>Birtwhistle</a:t>
            </a:r>
            <a:r>
              <a:rPr lang="en-GB" dirty="0"/>
              <a:t>, you have every right to make a complaint. </a:t>
            </a:r>
          </a:p>
          <a:p>
            <a:pPr marL="0" indent="0">
              <a:buNone/>
            </a:pPr>
            <a:r>
              <a:rPr lang="en-GB" dirty="0"/>
              <a:t>These concerns can be sent to the Schools chair of Governor Mrs J. Hughes care of (c/o) The Village Primary School. </a:t>
            </a:r>
          </a:p>
          <a:p>
            <a:pPr marL="0" indent="0">
              <a:buNone/>
            </a:pPr>
            <a:r>
              <a:rPr lang="en-GB" dirty="0"/>
              <a:t>Stockton has a service called SENDIASS that offer independent advice and support to parents/carers of children with SEND. </a:t>
            </a:r>
          </a:p>
          <a:p>
            <a:pPr marL="0" indent="0">
              <a:buNone/>
            </a:pPr>
            <a:r>
              <a:rPr lang="en-GB" dirty="0"/>
              <a:t>A copy of the schools SEND policy can be found on the schools website. </a:t>
            </a:r>
          </a:p>
          <a:p>
            <a:pPr marL="0" indent="0">
              <a:buNone/>
            </a:pPr>
            <a:r>
              <a:rPr lang="en-GB" dirty="0"/>
              <a:t>A link to what Stockton local authority offer SEND children and families (The Local Offer) can be found </a:t>
            </a:r>
            <a:r>
              <a:rPr lang="en-GB" b="1" dirty="0"/>
              <a:t>here</a:t>
            </a:r>
            <a:r>
              <a:rPr lang="en-GB" dirty="0"/>
              <a:t>. </a:t>
            </a:r>
          </a:p>
        </p:txBody>
      </p:sp>
      <p:pic>
        <p:nvPicPr>
          <p:cNvPr id="4" name="Picture 3"/>
          <p:cNvPicPr>
            <a:picLocks noChangeAspect="1"/>
          </p:cNvPicPr>
          <p:nvPr/>
        </p:nvPicPr>
        <p:blipFill>
          <a:blip r:embed="rId2"/>
          <a:stretch>
            <a:fillRect/>
          </a:stretch>
        </p:blipFill>
        <p:spPr>
          <a:xfrm>
            <a:off x="191228" y="267091"/>
            <a:ext cx="2428875" cy="2257425"/>
          </a:xfrm>
          <a:prstGeom prst="rect">
            <a:avLst/>
          </a:prstGeom>
        </p:spPr>
      </p:pic>
    </p:spTree>
    <p:extLst>
      <p:ext uri="{BB962C8B-B14F-4D97-AF65-F5344CB8AC3E}">
        <p14:creationId xmlns:p14="http://schemas.microsoft.com/office/powerpoint/2010/main" val="15134456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3512" y="171450"/>
            <a:ext cx="9324975" cy="6515100"/>
          </a:xfrm>
          <a:prstGeom prst="rect">
            <a:avLst/>
          </a:prstGeom>
        </p:spPr>
      </p:pic>
    </p:spTree>
    <p:extLst>
      <p:ext uri="{BB962C8B-B14F-4D97-AF65-F5344CB8AC3E}">
        <p14:creationId xmlns:p14="http://schemas.microsoft.com/office/powerpoint/2010/main" val="4199794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138" y="224228"/>
            <a:ext cx="8696661" cy="6348849"/>
          </a:xfrm>
        </p:spPr>
        <p:txBody>
          <a:bodyPr>
            <a:normAutofit fontScale="62500" lnSpcReduction="20000"/>
          </a:bodyPr>
          <a:lstStyle/>
          <a:p>
            <a:pPr marL="0" indent="0">
              <a:buNone/>
            </a:pPr>
            <a:r>
              <a:rPr lang="en-GB" sz="4000" dirty="0"/>
              <a:t>Communication and Interaction</a:t>
            </a:r>
          </a:p>
          <a:p>
            <a:pPr marL="0" indent="0">
              <a:buNone/>
            </a:pPr>
            <a:r>
              <a:rPr lang="en-GB" sz="4000" dirty="0"/>
              <a:t>“Children with speech, language and communication needs have difficulty in communicating with others. This may be because they have difficulty saying what they want, understanding what is being said to them or they do not understand or use social rules of communication.” </a:t>
            </a:r>
          </a:p>
          <a:p>
            <a:pPr marL="0" indent="0">
              <a:buNone/>
            </a:pPr>
            <a:r>
              <a:rPr lang="en-GB" sz="4000" dirty="0"/>
              <a:t>To support these children in school we use:</a:t>
            </a:r>
          </a:p>
          <a:p>
            <a:pPr marL="0" indent="0">
              <a:spcBef>
                <a:spcPts val="0"/>
              </a:spcBef>
              <a:buNone/>
            </a:pPr>
            <a:r>
              <a:rPr lang="en-GB" dirty="0"/>
              <a:t> •	Increased visual aids / modelling etc</a:t>
            </a:r>
          </a:p>
          <a:p>
            <a:pPr marL="0" indent="0">
              <a:spcBef>
                <a:spcPts val="0"/>
              </a:spcBef>
              <a:buNone/>
            </a:pPr>
            <a:r>
              <a:rPr lang="en-GB" dirty="0"/>
              <a:t>•	Visual timetables</a:t>
            </a:r>
          </a:p>
          <a:p>
            <a:pPr marL="0" indent="0">
              <a:spcBef>
                <a:spcPts val="0"/>
              </a:spcBef>
              <a:buNone/>
            </a:pPr>
            <a:r>
              <a:rPr lang="en-GB" dirty="0"/>
              <a:t>•	Use of symbols</a:t>
            </a:r>
          </a:p>
          <a:p>
            <a:pPr marL="0" indent="0">
              <a:spcBef>
                <a:spcPts val="0"/>
              </a:spcBef>
              <a:buNone/>
            </a:pPr>
            <a:r>
              <a:rPr lang="en-GB" dirty="0"/>
              <a:t>•	Use of PECS in classroom</a:t>
            </a:r>
          </a:p>
          <a:p>
            <a:pPr marL="0" indent="0">
              <a:spcBef>
                <a:spcPts val="0"/>
              </a:spcBef>
              <a:buNone/>
            </a:pPr>
            <a:r>
              <a:rPr lang="en-GB" dirty="0"/>
              <a:t>•	TEACCH approach </a:t>
            </a:r>
          </a:p>
          <a:p>
            <a:pPr marL="0" indent="0">
              <a:spcBef>
                <a:spcPts val="0"/>
              </a:spcBef>
              <a:buNone/>
            </a:pPr>
            <a:r>
              <a:rPr lang="en-GB" dirty="0"/>
              <a:t>•	Small social skills and/or friendship group </a:t>
            </a:r>
          </a:p>
          <a:p>
            <a:pPr marL="0" indent="0">
              <a:spcBef>
                <a:spcPts val="0"/>
              </a:spcBef>
              <a:buNone/>
            </a:pPr>
            <a:r>
              <a:rPr lang="en-GB" dirty="0"/>
              <a:t>•	Additional TA support at play and lunch times</a:t>
            </a:r>
          </a:p>
          <a:p>
            <a:pPr marL="0" indent="0">
              <a:spcBef>
                <a:spcPts val="0"/>
              </a:spcBef>
              <a:buNone/>
            </a:pPr>
            <a:r>
              <a:rPr lang="en-GB" dirty="0"/>
              <a:t>•	Additional buddy support at playtimes and lunch times</a:t>
            </a:r>
          </a:p>
          <a:p>
            <a:pPr marL="0" indent="0">
              <a:spcBef>
                <a:spcPts val="0"/>
              </a:spcBef>
              <a:buNone/>
            </a:pPr>
            <a:r>
              <a:rPr lang="en-GB" dirty="0"/>
              <a:t>•	Access to ‘walk and talk’/ ‘drink and a think’ strategy </a:t>
            </a:r>
          </a:p>
          <a:p>
            <a:pPr marL="0" indent="0">
              <a:spcBef>
                <a:spcPts val="0"/>
              </a:spcBef>
              <a:buNone/>
            </a:pPr>
            <a:r>
              <a:rPr lang="en-GB" dirty="0"/>
              <a:t>•	Access to speaking and listening skills intervention </a:t>
            </a:r>
          </a:p>
          <a:p>
            <a:pPr marL="0" indent="0">
              <a:spcBef>
                <a:spcPts val="0"/>
              </a:spcBef>
              <a:buNone/>
            </a:pPr>
            <a:r>
              <a:rPr lang="en-GB" dirty="0"/>
              <a:t>•	Paired or 1:1 curriculum tasks with differentiated support</a:t>
            </a:r>
          </a:p>
          <a:p>
            <a:pPr marL="0" indent="0">
              <a:spcBef>
                <a:spcPts val="0"/>
              </a:spcBef>
              <a:buNone/>
            </a:pPr>
            <a:r>
              <a:rPr lang="en-GB" dirty="0"/>
              <a:t>•	Individual work station and individual visual timetable</a:t>
            </a:r>
          </a:p>
          <a:p>
            <a:pPr marL="0" indent="0">
              <a:spcBef>
                <a:spcPts val="0"/>
              </a:spcBef>
              <a:buNone/>
            </a:pPr>
            <a:r>
              <a:rPr lang="en-GB" dirty="0"/>
              <a:t>•	Specific interest clubs</a:t>
            </a:r>
          </a:p>
          <a:p>
            <a:pPr marL="0" indent="0">
              <a:spcBef>
                <a:spcPts val="0"/>
              </a:spcBef>
              <a:buNone/>
            </a:pPr>
            <a:r>
              <a:rPr lang="en-GB" dirty="0"/>
              <a:t>•	Social Stories </a:t>
            </a:r>
          </a:p>
          <a:p>
            <a:pPr marL="0" indent="0">
              <a:spcBef>
                <a:spcPts val="0"/>
              </a:spcBef>
              <a:buNone/>
            </a:pPr>
            <a:r>
              <a:rPr lang="en-GB" dirty="0"/>
              <a:t>•	Regular, short sensory breaks</a:t>
            </a:r>
          </a:p>
          <a:p>
            <a:pPr marL="0" indent="0">
              <a:spcBef>
                <a:spcPts val="0"/>
              </a:spcBef>
              <a:buNone/>
            </a:pPr>
            <a:r>
              <a:rPr lang="en-GB" dirty="0"/>
              <a:t>•	High Level of TA support </a:t>
            </a:r>
          </a:p>
          <a:p>
            <a:pPr marL="0" indent="0">
              <a:spcBef>
                <a:spcPts val="0"/>
              </a:spcBef>
              <a:buNone/>
            </a:pPr>
            <a:r>
              <a:rPr lang="en-GB" dirty="0"/>
              <a:t>•	Personalised small group learning </a:t>
            </a:r>
          </a:p>
          <a:p>
            <a:pPr marL="0" indent="0">
              <a:spcBef>
                <a:spcPts val="0"/>
              </a:spcBef>
              <a:buNone/>
            </a:pPr>
            <a:r>
              <a:rPr lang="en-GB" dirty="0"/>
              <a:t>•	Flexible groupings with access to positive peer speech and language models</a:t>
            </a:r>
          </a:p>
          <a:p>
            <a:pPr marL="0" indent="0">
              <a:spcBef>
                <a:spcPts val="0"/>
              </a:spcBef>
              <a:buNone/>
            </a:pPr>
            <a:r>
              <a:rPr lang="en-GB" dirty="0"/>
              <a:t>•	Visual prompt cards e.g. turn taking or stay on topic </a:t>
            </a:r>
          </a:p>
          <a:p>
            <a:pPr marL="0" indent="0">
              <a:spcBef>
                <a:spcPts val="0"/>
              </a:spcBef>
              <a:buNone/>
            </a:pPr>
            <a:r>
              <a:rPr lang="en-GB" dirty="0"/>
              <a:t>•	Feelings Check in </a:t>
            </a:r>
          </a:p>
          <a:p>
            <a:pPr marL="0" indent="0">
              <a:spcBef>
                <a:spcPts val="0"/>
              </a:spcBef>
              <a:buNone/>
            </a:pPr>
            <a:r>
              <a:rPr lang="en-GB" dirty="0"/>
              <a:t>•	Interventions based upon class-based learning delivered by TA</a:t>
            </a:r>
          </a:p>
          <a:p>
            <a:pPr marL="0" indent="0">
              <a:buNone/>
            </a:pPr>
            <a:endParaRPr lang="en-GB" dirty="0"/>
          </a:p>
        </p:txBody>
      </p:sp>
      <p:pic>
        <p:nvPicPr>
          <p:cNvPr id="4" name="Picture 3"/>
          <p:cNvPicPr>
            <a:picLocks noChangeAspect="1"/>
          </p:cNvPicPr>
          <p:nvPr/>
        </p:nvPicPr>
        <p:blipFill rotWithShape="1">
          <a:blip r:embed="rId2"/>
          <a:srcRect r="23707"/>
          <a:stretch/>
        </p:blipFill>
        <p:spPr>
          <a:xfrm>
            <a:off x="217449" y="224229"/>
            <a:ext cx="2289083" cy="2343150"/>
          </a:xfrm>
          <a:prstGeom prst="rect">
            <a:avLst/>
          </a:prstGeom>
        </p:spPr>
      </p:pic>
    </p:spTree>
    <p:extLst>
      <p:ext uri="{BB962C8B-B14F-4D97-AF65-F5344CB8AC3E}">
        <p14:creationId xmlns:p14="http://schemas.microsoft.com/office/powerpoint/2010/main" val="2472934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138" y="224229"/>
            <a:ext cx="8696661" cy="6375354"/>
          </a:xfrm>
        </p:spPr>
        <p:txBody>
          <a:bodyPr>
            <a:normAutofit fontScale="47500" lnSpcReduction="20000"/>
          </a:bodyPr>
          <a:lstStyle/>
          <a:p>
            <a:pPr marL="0" indent="0">
              <a:buNone/>
            </a:pPr>
            <a:r>
              <a:rPr lang="en-GB" sz="7200" dirty="0"/>
              <a:t>Cognition and Learning</a:t>
            </a:r>
          </a:p>
          <a:p>
            <a:pPr marL="0" indent="0">
              <a:buNone/>
            </a:pPr>
            <a:r>
              <a:rPr lang="en-GB" sz="7200" dirty="0"/>
              <a:t>“Cognition and learning means a child learns at a slower pace than their peers, even with appropriate differentiation. This may be due to a specific issue such as dyslexia, dyscalculia or dyspraxia.” </a:t>
            </a:r>
          </a:p>
          <a:p>
            <a:pPr marL="0" indent="0">
              <a:buNone/>
            </a:pPr>
            <a:r>
              <a:rPr lang="en-GB" sz="7200" dirty="0"/>
              <a:t>To support children in school we use: </a:t>
            </a:r>
          </a:p>
          <a:p>
            <a:pPr lvl="0">
              <a:spcBef>
                <a:spcPts val="0"/>
              </a:spcBef>
            </a:pPr>
            <a:r>
              <a:rPr lang="en-GB" dirty="0"/>
              <a:t>Learning presented in small chunks. Mini plenaries throughout session to ensure pupils making good progress.  </a:t>
            </a:r>
          </a:p>
          <a:p>
            <a:pPr lvl="0">
              <a:spcBef>
                <a:spcPts val="0"/>
              </a:spcBef>
            </a:pPr>
            <a:r>
              <a:rPr lang="en-GB" dirty="0"/>
              <a:t>Intervention given to overcome misconceptions including follow up and follow on work from whole class learning</a:t>
            </a:r>
          </a:p>
          <a:p>
            <a:pPr lvl="0">
              <a:spcBef>
                <a:spcPts val="0"/>
              </a:spcBef>
            </a:pPr>
            <a:r>
              <a:rPr lang="en-GB" dirty="0"/>
              <a:t>Small group work. Routine opportunities for over-learning</a:t>
            </a:r>
          </a:p>
          <a:p>
            <a:pPr lvl="0">
              <a:spcBef>
                <a:spcPts val="0"/>
              </a:spcBef>
            </a:pPr>
            <a:r>
              <a:rPr lang="en-GB" dirty="0"/>
              <a:t>Emphasis on skill mastery</a:t>
            </a:r>
          </a:p>
          <a:p>
            <a:pPr lvl="0">
              <a:spcBef>
                <a:spcPts val="0"/>
              </a:spcBef>
            </a:pPr>
            <a:r>
              <a:rPr lang="en-GB" dirty="0"/>
              <a:t>Significant emphasis on consolidation before moving forwards </a:t>
            </a:r>
          </a:p>
          <a:p>
            <a:pPr lvl="0">
              <a:spcBef>
                <a:spcPts val="0"/>
              </a:spcBef>
            </a:pPr>
            <a:r>
              <a:rPr lang="en-GB" dirty="0"/>
              <a:t>Personalised provision targets using Assess, Plan, Do, Review framework</a:t>
            </a:r>
          </a:p>
          <a:p>
            <a:pPr lvl="0">
              <a:spcBef>
                <a:spcPts val="0"/>
              </a:spcBef>
            </a:pPr>
            <a:r>
              <a:rPr lang="en-GB" dirty="0"/>
              <a:t>Visual timetables</a:t>
            </a:r>
          </a:p>
          <a:p>
            <a:pPr lvl="0">
              <a:spcBef>
                <a:spcPts val="0"/>
              </a:spcBef>
            </a:pPr>
            <a:r>
              <a:rPr lang="en-GB" dirty="0"/>
              <a:t>Access to ICT to help reduce barriers to learning</a:t>
            </a:r>
          </a:p>
          <a:p>
            <a:pPr lvl="0">
              <a:spcBef>
                <a:spcPts val="0"/>
              </a:spcBef>
            </a:pPr>
            <a:r>
              <a:rPr lang="en-GB" dirty="0"/>
              <a:t>Alternative forms of recording sometimes used</a:t>
            </a:r>
          </a:p>
          <a:p>
            <a:pPr lvl="0">
              <a:spcBef>
                <a:spcPts val="0"/>
              </a:spcBef>
            </a:pPr>
            <a:r>
              <a:rPr lang="en-GB" dirty="0"/>
              <a:t>Active learning lessons </a:t>
            </a:r>
          </a:p>
          <a:p>
            <a:pPr lvl="0">
              <a:spcBef>
                <a:spcPts val="0"/>
              </a:spcBef>
            </a:pPr>
            <a:r>
              <a:rPr lang="en-GB" dirty="0"/>
              <a:t>Daily 1:1 reading</a:t>
            </a:r>
          </a:p>
          <a:p>
            <a:pPr lvl="0">
              <a:spcBef>
                <a:spcPts val="0"/>
              </a:spcBef>
            </a:pPr>
            <a:r>
              <a:rPr lang="en-GB" dirty="0"/>
              <a:t>Toe by Toe intervention</a:t>
            </a:r>
          </a:p>
          <a:p>
            <a:pPr lvl="0">
              <a:spcBef>
                <a:spcPts val="0"/>
              </a:spcBef>
            </a:pPr>
            <a:r>
              <a:rPr lang="en-GB" dirty="0"/>
              <a:t>Phonics intervention groups </a:t>
            </a:r>
          </a:p>
          <a:p>
            <a:pPr lvl="0">
              <a:spcBef>
                <a:spcPts val="0"/>
              </a:spcBef>
            </a:pPr>
            <a:r>
              <a:rPr lang="en-GB" dirty="0"/>
              <a:t>Write From The Start intervention to support handwriting,</a:t>
            </a:r>
          </a:p>
          <a:p>
            <a:pPr lvl="0">
              <a:spcBef>
                <a:spcPts val="0"/>
              </a:spcBef>
            </a:pPr>
            <a:r>
              <a:rPr lang="en-GB" dirty="0"/>
              <a:t>Listening Skills intervention</a:t>
            </a:r>
          </a:p>
          <a:p>
            <a:pPr lvl="0">
              <a:spcBef>
                <a:spcPts val="0"/>
              </a:spcBef>
            </a:pPr>
            <a:r>
              <a:rPr lang="en-GB" dirty="0"/>
              <a:t>Teaching memory strategies</a:t>
            </a:r>
          </a:p>
          <a:p>
            <a:pPr lvl="0">
              <a:spcBef>
                <a:spcPts val="0"/>
              </a:spcBef>
            </a:pPr>
            <a:r>
              <a:rPr lang="en-GB" dirty="0"/>
              <a:t>Additional time for key curriculum areas</a:t>
            </a:r>
          </a:p>
          <a:p>
            <a:pPr lvl="0">
              <a:spcBef>
                <a:spcPts val="0"/>
              </a:spcBef>
            </a:pPr>
            <a:r>
              <a:rPr lang="en-GB" dirty="0"/>
              <a:t>Access arrangements for tests and exams</a:t>
            </a:r>
          </a:p>
          <a:p>
            <a:pPr lvl="0">
              <a:spcBef>
                <a:spcPts val="0"/>
              </a:spcBef>
            </a:pPr>
            <a:r>
              <a:rPr lang="en-GB" dirty="0"/>
              <a:t>Coloured resources e.g. paper, overlays for reading </a:t>
            </a:r>
          </a:p>
          <a:p>
            <a:pPr lvl="0">
              <a:spcBef>
                <a:spcPts val="0"/>
              </a:spcBef>
            </a:pPr>
            <a:r>
              <a:rPr lang="en-GB" dirty="0"/>
              <a:t>Reading rulers and Number lines</a:t>
            </a:r>
          </a:p>
          <a:p>
            <a:pPr lvl="0">
              <a:spcBef>
                <a:spcPts val="0"/>
              </a:spcBef>
            </a:pPr>
            <a:r>
              <a:rPr lang="en-GB" dirty="0"/>
              <a:t>Numicon</a:t>
            </a:r>
          </a:p>
          <a:p>
            <a:pPr lvl="0">
              <a:spcBef>
                <a:spcPts val="0"/>
              </a:spcBef>
            </a:pPr>
            <a:r>
              <a:rPr lang="en-GB" dirty="0"/>
              <a:t>Coloured overlays</a:t>
            </a:r>
          </a:p>
          <a:p>
            <a:pPr lvl="0">
              <a:spcBef>
                <a:spcPts val="0"/>
              </a:spcBef>
            </a:pPr>
            <a:r>
              <a:rPr lang="en-GB" dirty="0"/>
              <a:t>High Level of TA support</a:t>
            </a:r>
          </a:p>
          <a:p>
            <a:pPr>
              <a:spcBef>
                <a:spcPts val="0"/>
              </a:spcBef>
            </a:pPr>
            <a:r>
              <a:rPr lang="en-GB" dirty="0"/>
              <a:t>Practical maths equipment</a:t>
            </a:r>
          </a:p>
        </p:txBody>
      </p:sp>
      <p:pic>
        <p:nvPicPr>
          <p:cNvPr id="4" name="Picture 3"/>
          <p:cNvPicPr>
            <a:picLocks noChangeAspect="1"/>
          </p:cNvPicPr>
          <p:nvPr/>
        </p:nvPicPr>
        <p:blipFill rotWithShape="1">
          <a:blip r:embed="rId2"/>
          <a:srcRect r="23707"/>
          <a:stretch/>
        </p:blipFill>
        <p:spPr>
          <a:xfrm>
            <a:off x="217449" y="224229"/>
            <a:ext cx="2289083" cy="2343150"/>
          </a:xfrm>
          <a:prstGeom prst="rect">
            <a:avLst/>
          </a:prstGeom>
        </p:spPr>
      </p:pic>
    </p:spTree>
    <p:extLst>
      <p:ext uri="{BB962C8B-B14F-4D97-AF65-F5344CB8AC3E}">
        <p14:creationId xmlns:p14="http://schemas.microsoft.com/office/powerpoint/2010/main" val="2283746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138" y="224229"/>
            <a:ext cx="8696661" cy="5952734"/>
          </a:xfrm>
        </p:spPr>
        <p:txBody>
          <a:bodyPr>
            <a:normAutofit fontScale="70000" lnSpcReduction="20000"/>
          </a:bodyPr>
          <a:lstStyle/>
          <a:p>
            <a:pPr marL="0" indent="0">
              <a:buNone/>
            </a:pPr>
            <a:r>
              <a:rPr lang="en-GB" dirty="0"/>
              <a:t>Social, Emotional and Mental Health</a:t>
            </a:r>
          </a:p>
          <a:p>
            <a:pPr marL="0" indent="0">
              <a:buNone/>
            </a:pPr>
            <a:r>
              <a:rPr lang="en-GB" dirty="0"/>
              <a:t>“Children and young people may experience a wide range of social and emotional difficulties which show themselves in many ways. These behaviours may reflect underlying mental health difficulties such as anxiety or depression, eating disorders or physical symptoms that are medically unexplained. Other children and young people may have disorders such as attention deficit disorder, attention deficit hyperactive disorder or attachment disorder.” </a:t>
            </a:r>
          </a:p>
          <a:p>
            <a:pPr marL="0" indent="0">
              <a:buNone/>
            </a:pPr>
            <a:r>
              <a:rPr lang="en-GB" dirty="0"/>
              <a:t>To support children in school we use: </a:t>
            </a:r>
          </a:p>
          <a:p>
            <a:r>
              <a:rPr lang="en-GB" dirty="0"/>
              <a:t>Positive staff relationships and links so that children have a key person to talk to who is familiar with the issues around the child.</a:t>
            </a:r>
          </a:p>
          <a:p>
            <a:r>
              <a:rPr lang="en-GB" dirty="0"/>
              <a:t> Circle time/PSHCE opportunities in each classroom.</a:t>
            </a:r>
          </a:p>
          <a:p>
            <a:r>
              <a:rPr lang="en-GB" dirty="0"/>
              <a:t>A Parent Support Advisor (PSA), Mr Dixon, who works with children and families to address some issues that may impact on a child such as attendance. </a:t>
            </a:r>
          </a:p>
          <a:p>
            <a:r>
              <a:rPr lang="en-GB" dirty="0"/>
              <a:t>The PSA works alongside Attendance Welfare if a child’s attendance drops below an acceptable level and may look at solutions to correct this. </a:t>
            </a:r>
          </a:p>
          <a:p>
            <a:r>
              <a:rPr lang="en-GB" dirty="0"/>
              <a:t>The SENDCO has regular contact with a children and adolescents mental health worker (CAMH’s) who can identify further assessment, work and support that can be provided for staff of children and families to support needs. </a:t>
            </a:r>
          </a:p>
          <a:p>
            <a:r>
              <a:rPr lang="en-GB" dirty="0"/>
              <a:t>Referrals can also be made to Alliance, Harbour, the behaviour improvement team and Forget Me Not for access to other services for differing issues such as bereavement </a:t>
            </a:r>
            <a:r>
              <a:rPr lang="en-GB" dirty="0" err="1"/>
              <a:t>councilling</a:t>
            </a:r>
            <a:r>
              <a:rPr lang="en-GB" dirty="0"/>
              <a:t>. </a:t>
            </a:r>
          </a:p>
        </p:txBody>
      </p:sp>
      <p:pic>
        <p:nvPicPr>
          <p:cNvPr id="4" name="Picture 3"/>
          <p:cNvPicPr>
            <a:picLocks noChangeAspect="1"/>
          </p:cNvPicPr>
          <p:nvPr/>
        </p:nvPicPr>
        <p:blipFill rotWithShape="1">
          <a:blip r:embed="rId2"/>
          <a:srcRect r="23707"/>
          <a:stretch/>
        </p:blipFill>
        <p:spPr>
          <a:xfrm>
            <a:off x="217449" y="224229"/>
            <a:ext cx="2289083" cy="2343150"/>
          </a:xfrm>
          <a:prstGeom prst="rect">
            <a:avLst/>
          </a:prstGeom>
        </p:spPr>
      </p:pic>
    </p:spTree>
    <p:extLst>
      <p:ext uri="{BB962C8B-B14F-4D97-AF65-F5344CB8AC3E}">
        <p14:creationId xmlns:p14="http://schemas.microsoft.com/office/powerpoint/2010/main" val="2856172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57138" y="224229"/>
            <a:ext cx="8696661" cy="5952734"/>
          </a:xfrm>
        </p:spPr>
        <p:txBody>
          <a:bodyPr>
            <a:normAutofit fontScale="77500" lnSpcReduction="20000"/>
          </a:bodyPr>
          <a:lstStyle/>
          <a:p>
            <a:pPr marL="0" indent="0">
              <a:buNone/>
            </a:pPr>
            <a:r>
              <a:rPr lang="en-GB" dirty="0"/>
              <a:t>Sensory and Physical </a:t>
            </a:r>
          </a:p>
          <a:p>
            <a:pPr marL="0" indent="0">
              <a:buNone/>
            </a:pPr>
            <a:r>
              <a:rPr lang="en-GB" dirty="0"/>
              <a:t>“Children and young people with a visual impairment (VI) or a hearing impairment (HI) may require specialist support and equipment to access their learning. Children and young people with a Multi-Sensory Impairment (MSI) have a combination of visual and hearing difficulties, which makes it much more difficult for them to access the curriculum or study programme than those with a single sensory impairment. Some children and young people with a physical disability (PD) require additional on-going support and equipment to access all the opportunities available to their peers.” </a:t>
            </a:r>
          </a:p>
          <a:p>
            <a:pPr marL="0" indent="0">
              <a:buNone/>
            </a:pPr>
            <a:r>
              <a:rPr lang="en-GB" dirty="0"/>
              <a:t>To support children in school we use: </a:t>
            </a:r>
          </a:p>
          <a:p>
            <a:r>
              <a:rPr lang="en-GB" dirty="0"/>
              <a:t>The school building is fully accessible for children who have physical needs i.e. a wheelchair as we have ramps, no steps and wheel chair accessible toilets with relevant adaptions. </a:t>
            </a:r>
          </a:p>
          <a:p>
            <a:r>
              <a:rPr lang="en-GB" dirty="0"/>
              <a:t>Village Primary School is fully inclusive and reflective school. Should a pupil with additional sensory and/or physical needs be welcomed into our school community strong relationships would be built and advice sought from specialists i.e. occupational therapists, physiotherapists etc.</a:t>
            </a:r>
          </a:p>
          <a:p>
            <a:r>
              <a:rPr lang="en-GB" dirty="0"/>
              <a:t>We would also strive to adapt the curriculum to enable full access e.g. alternative recording devices, modified curriculum.</a:t>
            </a:r>
          </a:p>
        </p:txBody>
      </p:sp>
      <p:pic>
        <p:nvPicPr>
          <p:cNvPr id="4" name="Picture 3"/>
          <p:cNvPicPr>
            <a:picLocks noChangeAspect="1"/>
          </p:cNvPicPr>
          <p:nvPr/>
        </p:nvPicPr>
        <p:blipFill rotWithShape="1">
          <a:blip r:embed="rId2"/>
          <a:srcRect r="23707"/>
          <a:stretch/>
        </p:blipFill>
        <p:spPr>
          <a:xfrm>
            <a:off x="217449" y="224229"/>
            <a:ext cx="2289083" cy="2343150"/>
          </a:xfrm>
          <a:prstGeom prst="rect">
            <a:avLst/>
          </a:prstGeom>
        </p:spPr>
      </p:pic>
    </p:spTree>
    <p:extLst>
      <p:ext uri="{BB962C8B-B14F-4D97-AF65-F5344CB8AC3E}">
        <p14:creationId xmlns:p14="http://schemas.microsoft.com/office/powerpoint/2010/main" val="27532122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1674</Words>
  <Application>Microsoft Office PowerPoint</Application>
  <PresentationFormat>Widescreen</PresentationFormat>
  <Paragraphs>102</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OneIT Services and Solutions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Jade Richardson</dc:creator>
  <cp:lastModifiedBy>Sarah Begley</cp:lastModifiedBy>
  <cp:revision>11</cp:revision>
  <dcterms:created xsi:type="dcterms:W3CDTF">2020-02-07T15:56:04Z</dcterms:created>
  <dcterms:modified xsi:type="dcterms:W3CDTF">2022-06-13T12:11:36Z</dcterms:modified>
</cp:coreProperties>
</file>